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30" autoAdjust="0"/>
    <p:restoredTop sz="94660"/>
  </p:normalViewPr>
  <p:slideViewPr>
    <p:cSldViewPr>
      <p:cViewPr>
        <p:scale>
          <a:sx n="90" d="100"/>
          <a:sy n="90" d="100"/>
        </p:scale>
        <p:origin x="-1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3/24/2009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39750" y="260350"/>
            <a:ext cx="8042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4.3 Stem-changing verbs: </a:t>
            </a:r>
            <a:r>
              <a:rPr lang="en-US" sz="4400" b="1">
                <a:solidFill>
                  <a:schemeClr val="tx2"/>
                </a:solidFill>
              </a:rPr>
              <a:t>e </a:t>
            </a:r>
            <a:r>
              <a:rPr lang="en-US" sz="4400" b="1">
                <a:solidFill>
                  <a:schemeClr val="tx2"/>
                </a:solidFill>
                <a:sym typeface="Symbol" pitchFamily="18" charset="2"/>
              </a:rPr>
              <a:t> i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569325" cy="52562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b="1" dirty="0"/>
              <a:t>ANTE TODO</a:t>
            </a:r>
          </a:p>
          <a:p>
            <a:pPr>
              <a:buFont typeface="Wingdings" pitchFamily="2" charset="2"/>
              <a:buNone/>
            </a:pPr>
            <a:endParaRPr lang="en-US" sz="1000" b="1" dirty="0"/>
          </a:p>
          <a:p>
            <a:r>
              <a:rPr lang="en-US" dirty="0"/>
              <a:t>You’ve already seen that many verbs in Spanish change their stem vowel when conjugated. </a:t>
            </a:r>
          </a:p>
          <a:p>
            <a:pPr>
              <a:buFont typeface="Wingdings" pitchFamily="2" charset="2"/>
              <a:buNone/>
            </a:pPr>
            <a:endParaRPr lang="en-US" sz="1000" dirty="0"/>
          </a:p>
          <a:p>
            <a:r>
              <a:rPr lang="en-US" dirty="0"/>
              <a:t>There is a third kind of stem-vowel change in some verbs, such as </a:t>
            </a:r>
            <a:r>
              <a:rPr lang="en-US" b="1" dirty="0" err="1"/>
              <a:t>pedir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to ask for; to request</a:t>
            </a:r>
            <a:r>
              <a:rPr lang="en-US" dirty="0"/>
              <a:t>). In these verbs, the stressed vowel in the stem changes from </a:t>
            </a:r>
            <a:r>
              <a:rPr lang="en-US" b="1" dirty="0"/>
              <a:t>e </a:t>
            </a:r>
            <a:r>
              <a:rPr lang="en-US" dirty="0"/>
              <a:t>to </a:t>
            </a:r>
            <a:r>
              <a:rPr lang="en-US" b="1" dirty="0" err="1"/>
              <a:t>i</a:t>
            </a:r>
            <a:r>
              <a:rPr lang="en-US" b="1" dirty="0"/>
              <a:t>.</a:t>
            </a:r>
          </a:p>
          <a:p>
            <a:pPr>
              <a:buFont typeface="Wingdings" pitchFamily="2" charset="2"/>
              <a:buNone/>
            </a:pPr>
            <a:endParaRPr lang="en-US" sz="1000" dirty="0"/>
          </a:p>
          <a:p>
            <a:pPr>
              <a:buFont typeface="Wingdings" pitchFamily="2" charset="2"/>
              <a:buNone/>
            </a:pPr>
            <a:r>
              <a:rPr lang="en-US" sz="1800" dirty="0"/>
              <a:t>INFINITIVE   </a:t>
            </a:r>
            <a:r>
              <a:rPr lang="en-US" sz="1800" dirty="0">
                <a:sym typeface="Symbol" pitchFamily="18" charset="2"/>
              </a:rPr>
              <a:t>   </a:t>
            </a:r>
            <a:r>
              <a:rPr lang="en-US" sz="1800" dirty="0"/>
              <a:t>VERB STEM  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2000" dirty="0">
                <a:sym typeface="Symbol" pitchFamily="18" charset="2"/>
              </a:rPr>
              <a:t>   </a:t>
            </a:r>
            <a:r>
              <a:rPr lang="en-US" sz="1800" dirty="0"/>
              <a:t>STEM CHANGE  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2000" dirty="0">
                <a:sym typeface="Symbol" pitchFamily="18" charset="2"/>
              </a:rPr>
              <a:t>   </a:t>
            </a:r>
            <a:r>
              <a:rPr lang="en-US" sz="1800" dirty="0"/>
              <a:t>CONJUGATED FORM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pedir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p</a:t>
            </a:r>
            <a:r>
              <a:rPr lang="en-US" b="1" dirty="0" err="1" smtClean="0"/>
              <a:t>e</a:t>
            </a:r>
            <a:r>
              <a:rPr lang="en-US" dirty="0" err="1" smtClean="0"/>
              <a:t>d</a:t>
            </a:r>
            <a:r>
              <a:rPr lang="en-US" dirty="0" smtClean="0"/>
              <a:t>- </a:t>
            </a:r>
            <a:r>
              <a:rPr lang="en-US" dirty="0"/>
              <a:t>		 </a:t>
            </a:r>
            <a:r>
              <a:rPr lang="en-US" dirty="0" err="1"/>
              <a:t>p</a:t>
            </a:r>
            <a:r>
              <a:rPr lang="en-US" b="1" dirty="0" err="1"/>
              <a:t>i</a:t>
            </a:r>
            <a:r>
              <a:rPr lang="en-US" dirty="0" err="1"/>
              <a:t>d</a:t>
            </a:r>
            <a:r>
              <a:rPr lang="en-US" dirty="0"/>
              <a:t>-		       </a:t>
            </a:r>
            <a:r>
              <a:rPr lang="en-US" dirty="0" err="1"/>
              <a:t>p</a:t>
            </a:r>
            <a:r>
              <a:rPr lang="en-US" b="1" dirty="0" err="1"/>
              <a:t>i</a:t>
            </a:r>
            <a:r>
              <a:rPr lang="en-US" dirty="0" err="1"/>
              <a:t>do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14290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075613" cy="142081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As with other stem-changing verbs you have learned, there is no stem change in the </a:t>
            </a:r>
            <a:r>
              <a:rPr lang="en-US" b="1"/>
              <a:t>nosotros/as </a:t>
            </a:r>
            <a:r>
              <a:rPr lang="en-US"/>
              <a:t>or </a:t>
            </a:r>
            <a:r>
              <a:rPr lang="en-US" b="1"/>
              <a:t>vosotros/as </a:t>
            </a:r>
            <a:r>
              <a:rPr lang="en-US"/>
              <a:t>forms in the present tense</a:t>
            </a:r>
            <a:r>
              <a:rPr lang="en-US" b="1"/>
              <a:t>.</a:t>
            </a:r>
            <a:endParaRPr lang="en-US"/>
          </a:p>
        </p:txBody>
      </p:sp>
      <p:graphicFrame>
        <p:nvGraphicFramePr>
          <p:cNvPr id="4183" name="Group 87"/>
          <p:cNvGraphicFramePr>
            <a:graphicFrameLocks noGrp="1"/>
          </p:cNvGraphicFramePr>
          <p:nvPr>
            <p:ph sz="half" idx="2"/>
          </p:nvPr>
        </p:nvGraphicFramePr>
        <p:xfrm>
          <a:off x="3995738" y="3933825"/>
          <a:ext cx="4038600" cy="2016126"/>
        </p:xfrm>
        <a:graphic>
          <a:graphicData uri="http://schemas.openxmlformats.org/drawingml/2006/table">
            <a:tbl>
              <a:tblPr/>
              <a:tblGrid>
                <a:gridCol w="2444750"/>
                <a:gridCol w="159385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nosotros/as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pedimos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vosotros/as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pedís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Uds. / ellos / ellas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piden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35375" y="2708275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sz="2400" b="1"/>
              <a:t>pedir (e:i)</a:t>
            </a:r>
            <a:endParaRPr lang="en-US"/>
          </a:p>
        </p:txBody>
      </p:sp>
      <p:graphicFrame>
        <p:nvGraphicFramePr>
          <p:cNvPr id="4165" name="Group 69"/>
          <p:cNvGraphicFramePr>
            <a:graphicFrameLocks noGrp="1"/>
          </p:cNvGraphicFramePr>
          <p:nvPr/>
        </p:nvGraphicFramePr>
        <p:xfrm>
          <a:off x="539750" y="3933825"/>
          <a:ext cx="3600450" cy="2016126"/>
        </p:xfrm>
        <a:graphic>
          <a:graphicData uri="http://schemas.openxmlformats.org/drawingml/2006/table">
            <a:tbl>
              <a:tblPr/>
              <a:tblGrid>
                <a:gridCol w="1836738"/>
                <a:gridCol w="1763712"/>
              </a:tblGrid>
              <a:tr h="671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Ud. / él / ella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187450" y="3429000"/>
            <a:ext cx="254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u="sng"/>
              <a:t>SINGULAR FORMS</a:t>
            </a:r>
            <a:r>
              <a:rPr lang="en-US" sz="2000"/>
              <a:t> 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364163" y="342900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 u="sng"/>
              <a:t>PLURAL FORMS</a:t>
            </a:r>
            <a:r>
              <a:rPr lang="en-US" sz="2000"/>
              <a:t> </a:t>
            </a:r>
          </a:p>
        </p:txBody>
      </p:sp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fontScale="92500" lnSpcReduction="10000"/>
          </a:bodyPr>
          <a:lstStyle/>
          <a:p>
            <a:r>
              <a:rPr lang="en-US" sz="2600"/>
              <a:t>To help you identify verbs with the </a:t>
            </a:r>
            <a:r>
              <a:rPr lang="en-US" sz="2600" b="1"/>
              <a:t>e:i </a:t>
            </a:r>
            <a:r>
              <a:rPr lang="en-US" sz="2600"/>
              <a:t>stem change, they will appear as follows throughout </a:t>
            </a:r>
            <a:r>
              <a:rPr lang="es-ES" sz="2600"/>
              <a:t>the text.</a:t>
            </a:r>
          </a:p>
          <a:p>
            <a:pPr>
              <a:buFont typeface="Wingdings" pitchFamily="2" charset="2"/>
              <a:buNone/>
            </a:pPr>
            <a:endParaRPr lang="es-ES" sz="900"/>
          </a:p>
          <a:p>
            <a:pPr>
              <a:buFont typeface="Wingdings" pitchFamily="2" charset="2"/>
              <a:buNone/>
            </a:pPr>
            <a:r>
              <a:rPr lang="es-ES"/>
              <a:t>				</a:t>
            </a:r>
            <a:r>
              <a:rPr lang="es-ES" b="1"/>
              <a:t>pedir (e:i)</a:t>
            </a:r>
          </a:p>
          <a:p>
            <a:pPr>
              <a:buFont typeface="Wingdings" pitchFamily="2" charset="2"/>
              <a:buNone/>
            </a:pPr>
            <a:endParaRPr lang="es-ES" sz="1000" b="1"/>
          </a:p>
          <a:p>
            <a:r>
              <a:rPr lang="es-ES"/>
              <a:t>As you learned in </a:t>
            </a:r>
            <a:r>
              <a:rPr lang="es-ES" b="1"/>
              <a:t>Lección 2, preguntar </a:t>
            </a:r>
            <a:r>
              <a:rPr lang="es-ES"/>
              <a:t>means </a:t>
            </a:r>
            <a:r>
              <a:rPr lang="es-ES" i="1"/>
              <a:t>to ask a question. </a:t>
            </a:r>
            <a:r>
              <a:rPr lang="es-ES" b="1"/>
              <a:t>Pedir, </a:t>
            </a:r>
            <a:r>
              <a:rPr lang="es-ES"/>
              <a:t>however, means </a:t>
            </a:r>
            <a:r>
              <a:rPr lang="es-ES" i="1"/>
              <a:t>to ask for something:</a:t>
            </a:r>
          </a:p>
          <a:p>
            <a:pPr>
              <a:buFont typeface="Wingdings" pitchFamily="2" charset="2"/>
              <a:buNone/>
            </a:pPr>
            <a:endParaRPr lang="es-ES" sz="900"/>
          </a:p>
          <a:p>
            <a:pPr>
              <a:buFont typeface="Wingdings" pitchFamily="2" charset="2"/>
              <a:buNone/>
            </a:pPr>
            <a:r>
              <a:rPr lang="es-ES"/>
              <a:t>	</a:t>
            </a:r>
            <a:r>
              <a:rPr lang="es-ES" b="1"/>
              <a:t>Ella me pregunta cuántos años tengo.</a:t>
            </a:r>
          </a:p>
          <a:p>
            <a:pPr>
              <a:buFont typeface="Wingdings" pitchFamily="2" charset="2"/>
              <a:buNone/>
            </a:pPr>
            <a:r>
              <a:rPr lang="es-ES" sz="1800" b="1"/>
              <a:t>	</a:t>
            </a:r>
            <a:r>
              <a:rPr lang="es-ES" sz="1800" i="1"/>
              <a:t>She asks me how old I am.</a:t>
            </a:r>
          </a:p>
          <a:p>
            <a:pPr>
              <a:buFont typeface="Wingdings" pitchFamily="2" charset="2"/>
              <a:buNone/>
            </a:pPr>
            <a:endParaRPr lang="es-ES" sz="900" i="1"/>
          </a:p>
          <a:p>
            <a:pPr>
              <a:buFont typeface="Wingdings" pitchFamily="2" charset="2"/>
              <a:buNone/>
            </a:pPr>
            <a:r>
              <a:rPr lang="es-ES" i="1"/>
              <a:t>	</a:t>
            </a:r>
            <a:r>
              <a:rPr lang="es-ES" b="1"/>
              <a:t>Él me pide ayuda.</a:t>
            </a:r>
          </a:p>
          <a:p>
            <a:pPr>
              <a:buFont typeface="Wingdings" pitchFamily="2" charset="2"/>
              <a:buNone/>
            </a:pPr>
            <a:r>
              <a:rPr lang="es-ES" sz="1800" b="1"/>
              <a:t>	</a:t>
            </a:r>
            <a:r>
              <a:rPr lang="es-ES" sz="1800" i="1"/>
              <a:t>He asks me for help.</a:t>
            </a:r>
            <a:endParaRPr lang="es-ES" sz="1800" b="1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135937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following are the most common </a:t>
            </a:r>
            <a:r>
              <a:rPr lang="en-US" sz="2000" b="1"/>
              <a:t>e:i </a:t>
            </a:r>
            <a:r>
              <a:rPr lang="en-US" sz="2000"/>
              <a:t>stem-changing verbs: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9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/>
              <a:t>conseguir  	</a:t>
            </a:r>
            <a:r>
              <a:rPr lang="en-US" sz="1800" i="1"/>
              <a:t>to get; to obtain </a:t>
            </a:r>
            <a:endParaRPr lang="en-US" sz="1800" b="1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/>
              <a:t>decir		</a:t>
            </a:r>
            <a:r>
              <a:rPr lang="en-US" sz="1800" i="1"/>
              <a:t>to say; to tell</a:t>
            </a:r>
            <a:endParaRPr lang="en-US" sz="1800" b="1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/>
              <a:t>repetir		</a:t>
            </a:r>
            <a:r>
              <a:rPr lang="en-US" sz="1800" i="1"/>
              <a:t>to repeat </a:t>
            </a:r>
            <a:endParaRPr lang="en-US" sz="1800" b="1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200" b="1"/>
              <a:t>seguir 		</a:t>
            </a:r>
            <a:r>
              <a:rPr lang="en-US" sz="1800" i="1"/>
              <a:t>to follow; to continue;</a:t>
            </a:r>
            <a:endParaRPr lang="en-US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				to keep (doing something)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	</a:t>
            </a:r>
            <a:r>
              <a:rPr lang="en-US" sz="2200" b="1"/>
              <a:t>Pido </a:t>
            </a:r>
            <a:r>
              <a:rPr lang="en-US" sz="2200"/>
              <a:t>favores cuando es necesario.</a:t>
            </a:r>
            <a:r>
              <a:rPr lang="en-US" sz="1800"/>
              <a:t> </a:t>
            </a:r>
            <a:r>
              <a:rPr lang="en-US" sz="1800" i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	I ask for favors when it’s necessary.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</a:t>
            </a:r>
            <a:r>
              <a:rPr lang="en-US" sz="2200"/>
              <a:t>Javier </a:t>
            </a:r>
            <a:r>
              <a:rPr lang="en-US" sz="2200" b="1"/>
              <a:t>dice </a:t>
            </a:r>
            <a:r>
              <a:rPr lang="en-US" sz="2200"/>
              <a:t>la verdad.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	Javier is telling the truth.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	</a:t>
            </a:r>
            <a:r>
              <a:rPr lang="en-US" sz="2200" b="1"/>
              <a:t>Sigue </a:t>
            </a:r>
            <a:r>
              <a:rPr lang="en-US" sz="2200"/>
              <a:t>esperando.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	He keeps waiting.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1800" i="1"/>
              <a:t>	</a:t>
            </a:r>
            <a:r>
              <a:rPr lang="en-US" sz="2200" b="1"/>
              <a:t>Consiguen </a:t>
            </a:r>
            <a:r>
              <a:rPr lang="en-US" sz="2200"/>
              <a:t>ver buenas películas.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	They get to see good movies.</a:t>
            </a:r>
            <a:endParaRPr lang="en-US" sz="180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s-ES" sz="3200" b="1"/>
              <a:t>¡ATENCIÓN!</a:t>
            </a:r>
          </a:p>
          <a:p>
            <a:pPr>
              <a:buFont typeface="Wingdings" pitchFamily="2" charset="2"/>
              <a:buNone/>
            </a:pPr>
            <a:endParaRPr lang="es-ES" sz="900" b="1"/>
          </a:p>
          <a:p>
            <a:r>
              <a:rPr lang="es-ES"/>
              <a:t>While </a:t>
            </a:r>
            <a:r>
              <a:rPr lang="es-ES" b="1"/>
              <a:t>decir </a:t>
            </a:r>
            <a:r>
              <a:rPr lang="es-ES"/>
              <a:t>follows the stem</a:t>
            </a:r>
            <a:r>
              <a:rPr lang="en-US"/>
              <a:t>-change pattern of </a:t>
            </a:r>
            <a:r>
              <a:rPr lang="en-US" b="1"/>
              <a:t>e </a:t>
            </a:r>
            <a:r>
              <a:rPr lang="en-US"/>
              <a:t>to </a:t>
            </a:r>
            <a:r>
              <a:rPr lang="en-US" b="1"/>
              <a:t>i, </a:t>
            </a:r>
            <a:r>
              <a:rPr lang="en-US"/>
              <a:t>its </a:t>
            </a:r>
            <a:r>
              <a:rPr lang="en-US" b="1"/>
              <a:t>yo </a:t>
            </a:r>
            <a:r>
              <a:rPr lang="en-US"/>
              <a:t>form is irregular: </a:t>
            </a:r>
            <a:r>
              <a:rPr lang="en-US" b="1"/>
              <a:t>yo digo.</a:t>
            </a:r>
          </a:p>
          <a:p>
            <a:pPr>
              <a:buFont typeface="Wingdings" pitchFamily="2" charset="2"/>
              <a:buNone/>
            </a:pPr>
            <a:endParaRPr lang="en-US" sz="900"/>
          </a:p>
          <a:p>
            <a:r>
              <a:rPr lang="en-US"/>
              <a:t>You will learn other verbs whose </a:t>
            </a:r>
            <a:r>
              <a:rPr lang="en-US" b="1"/>
              <a:t>yo </a:t>
            </a:r>
            <a:r>
              <a:rPr lang="en-US"/>
              <a:t>forms end in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‒</a:t>
            </a:r>
            <a:r>
              <a:rPr lang="en-US" b="1"/>
              <a:t>go </a:t>
            </a:r>
            <a:r>
              <a:rPr lang="en-US"/>
              <a:t>in </a:t>
            </a:r>
            <a:r>
              <a:rPr lang="en-US" b="1"/>
              <a:t>Estructura 4.4. </a:t>
            </a:r>
            <a:r>
              <a:rPr lang="en-US"/>
              <a:t>Here are some common expressions with </a:t>
            </a:r>
            <a:r>
              <a:rPr lang="en-US" b="1"/>
              <a:t>decir: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sz="2200" b="1"/>
              <a:t>decir la verdad	  </a:t>
            </a:r>
            <a:r>
              <a:rPr lang="en-US" sz="1800" i="1"/>
              <a:t>to tell the truth</a:t>
            </a:r>
          </a:p>
          <a:p>
            <a:pPr>
              <a:buFont typeface="Wingdings" pitchFamily="2" charset="2"/>
              <a:buNone/>
            </a:pPr>
            <a:r>
              <a:rPr lang="en-US" sz="1800" i="1"/>
              <a:t>	</a:t>
            </a:r>
            <a:r>
              <a:rPr lang="en-US" sz="2200" b="1"/>
              <a:t>decir mentiras	  </a:t>
            </a:r>
            <a:r>
              <a:rPr lang="en-US" sz="1800" i="1"/>
              <a:t>to tell lies</a:t>
            </a:r>
          </a:p>
          <a:p>
            <a:pPr>
              <a:buFont typeface="Wingdings" pitchFamily="2" charset="2"/>
              <a:buNone/>
            </a:pPr>
            <a:r>
              <a:rPr lang="en-US" sz="2200" i="1"/>
              <a:t>	</a:t>
            </a:r>
            <a:r>
              <a:rPr lang="en-US" sz="2200" b="1"/>
              <a:t>decir que		  </a:t>
            </a:r>
            <a:r>
              <a:rPr lang="en-US" sz="1800" i="1"/>
              <a:t>to say that</a:t>
            </a:r>
          </a:p>
          <a:p>
            <a:pPr>
              <a:buFont typeface="Wingdings" pitchFamily="2" charset="2"/>
              <a:buNone/>
            </a:pPr>
            <a:r>
              <a:rPr lang="en-US" sz="1800" i="1"/>
              <a:t>	</a:t>
            </a:r>
            <a:r>
              <a:rPr lang="en-US" sz="2200" b="1"/>
              <a:t>decir la respuesta	  </a:t>
            </a:r>
            <a:r>
              <a:rPr lang="en-US" sz="1800" i="1"/>
              <a:t>to say the answer</a:t>
            </a:r>
            <a:endParaRPr lang="en-US" sz="2200" i="1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yo </a:t>
            </a:r>
            <a:r>
              <a:rPr lang="en-US"/>
              <a:t>forms of </a:t>
            </a:r>
            <a:r>
              <a:rPr lang="en-US" b="1"/>
              <a:t>seguir </a:t>
            </a:r>
            <a:r>
              <a:rPr lang="en-US"/>
              <a:t>and </a:t>
            </a:r>
            <a:r>
              <a:rPr lang="en-US" b="1"/>
              <a:t>conseguir </a:t>
            </a:r>
            <a:r>
              <a:rPr lang="en-US"/>
              <a:t>have a spelling change as well as the stem change </a:t>
            </a:r>
            <a:r>
              <a:rPr lang="en-US" b="1"/>
              <a:t>e </a:t>
            </a:r>
            <a:r>
              <a:rPr lang="en-US" b="1">
                <a:sym typeface="Wingdings" pitchFamily="2" charset="2"/>
              </a:rPr>
              <a:t> i.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/>
              <a:t>Sigo </a:t>
            </a:r>
            <a:r>
              <a:rPr lang="en-US"/>
              <a:t>su plan.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</a:t>
            </a:r>
            <a:r>
              <a:rPr lang="en-US" sz="1800" i="1"/>
              <a:t>I’m following their plan.</a:t>
            </a:r>
          </a:p>
          <a:p>
            <a:pPr>
              <a:buFont typeface="Wingdings" pitchFamily="2" charset="2"/>
              <a:buNone/>
            </a:pPr>
            <a:endParaRPr lang="en-US" sz="1800" i="1"/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b="1"/>
              <a:t>Consigo </a:t>
            </a:r>
            <a:r>
              <a:rPr lang="en-US"/>
              <a:t>novelas en la librería.</a:t>
            </a:r>
          </a:p>
          <a:p>
            <a:pPr>
              <a:buFont typeface="Wingdings" pitchFamily="2" charset="2"/>
              <a:buNone/>
            </a:pPr>
            <a:r>
              <a:rPr lang="en-US" sz="1800" i="1"/>
              <a:t>	I get novels at the bookstore.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correct</a:t>
            </a:r>
            <a:r>
              <a:rPr lang="es-ES" dirty="0"/>
              <a:t> </a:t>
            </a:r>
            <a:r>
              <a:rPr lang="es-ES" dirty="0" err="1"/>
              <a:t>forms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.</a:t>
            </a:r>
          </a:p>
          <a:p>
            <a:pPr>
              <a:buFont typeface="Wingdings" pitchFamily="2" charset="2"/>
              <a:buNone/>
            </a:pPr>
            <a:endParaRPr lang="es-ES" sz="1000" dirty="0"/>
          </a:p>
          <a:p>
            <a:pPr>
              <a:buFont typeface="Wingdings" pitchFamily="2" charset="2"/>
              <a:buNone/>
            </a:pPr>
            <a:r>
              <a:rPr lang="es-ES" b="1" dirty="0"/>
              <a:t>    repetir (e</a:t>
            </a:r>
            <a:r>
              <a:rPr lang="en-US" b="1" dirty="0"/>
              <a:t>:</a:t>
            </a:r>
            <a:r>
              <a:rPr lang="en-US" b="1" dirty="0" err="1"/>
              <a:t>i</a:t>
            </a:r>
            <a:r>
              <a:rPr lang="en-US" b="1" dirty="0"/>
              <a:t>)</a:t>
            </a:r>
          </a:p>
          <a:p>
            <a:pPr>
              <a:buFont typeface="Wingdings" pitchFamily="2" charset="2"/>
              <a:buNone/>
            </a:pPr>
            <a:endParaRPr lang="en-US" sz="1000" b="1" dirty="0"/>
          </a:p>
          <a:p>
            <a:pPr>
              <a:buFont typeface="Wingdings" pitchFamily="2" charset="2"/>
              <a:buNone/>
            </a:pPr>
            <a:r>
              <a:rPr lang="en-US" dirty="0"/>
              <a:t>1. Arturo y Eva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2. </a:t>
            </a:r>
            <a:r>
              <a:rPr lang="en-US" dirty="0" err="1"/>
              <a:t>Yo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3. </a:t>
            </a:r>
            <a:r>
              <a:rPr lang="en-US" dirty="0" err="1"/>
              <a:t>Nosotros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4. Julia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5. </a:t>
            </a:r>
            <a:r>
              <a:rPr lang="en-US" dirty="0" err="1"/>
              <a:t>Sofía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6. </a:t>
            </a:r>
            <a:r>
              <a:rPr lang="en-US" dirty="0" err="1"/>
              <a:t>Tú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				         </a:t>
            </a:r>
            <a:r>
              <a:rPr lang="en-US" sz="1600" dirty="0"/>
              <a:t>1 of 3 </a:t>
            </a:r>
            <a:r>
              <a:rPr lang="en-US" sz="1600" dirty="0">
                <a:sym typeface="Webdings" pitchFamily="18" charset="2"/>
              </a:rPr>
              <a:t></a:t>
            </a:r>
            <a:endParaRPr lang="en-US" dirty="0">
              <a:sym typeface="Webdings" pitchFamily="18" charset="2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es-ES" sz="3200" b="1"/>
              <a:t>¡INTÉNTALO!</a:t>
            </a:r>
            <a:r>
              <a:rPr lang="es-ES" b="1"/>
              <a:t> </a:t>
            </a:r>
            <a:r>
              <a:rPr lang="es-ES"/>
              <a:t>Provide the correct forms of the verbs.</a:t>
            </a:r>
          </a:p>
          <a:p>
            <a:pPr>
              <a:buFont typeface="Wingdings" pitchFamily="2" charset="2"/>
              <a:buNone/>
            </a:pPr>
            <a:endParaRPr lang="es-ES" sz="1000"/>
          </a:p>
          <a:p>
            <a:pPr>
              <a:buFont typeface="Wingdings" pitchFamily="2" charset="2"/>
              <a:buNone/>
            </a:pPr>
            <a:r>
              <a:rPr lang="es-ES" b="1"/>
              <a:t>    decir (e</a:t>
            </a:r>
            <a:r>
              <a:rPr lang="en-US" b="1"/>
              <a:t>:i)</a:t>
            </a:r>
          </a:p>
          <a:p>
            <a:pPr>
              <a:buFont typeface="Wingdings" pitchFamily="2" charset="2"/>
              <a:buNone/>
            </a:pPr>
            <a:endParaRPr lang="en-US" sz="1000" b="1"/>
          </a:p>
          <a:p>
            <a:pPr>
              <a:buFont typeface="Wingdings" pitchFamily="2" charset="2"/>
              <a:buNone/>
            </a:pPr>
            <a:r>
              <a:rPr lang="en-US"/>
              <a:t>1. Yo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2. Él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3. Tú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4. Usted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5. Ellas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6. Nosotros ____.</a:t>
            </a:r>
          </a:p>
          <a:p>
            <a:pPr>
              <a:buFont typeface="Wingdings" pitchFamily="2" charset="2"/>
              <a:buNone/>
            </a:pPr>
            <a:r>
              <a:rPr lang="en-US"/>
              <a:t>								      </a:t>
            </a:r>
            <a:r>
              <a:rPr lang="en-US" sz="1600">
                <a:sym typeface="Webdings" pitchFamily="18" charset="2"/>
              </a:rPr>
              <a:t></a:t>
            </a:r>
            <a:r>
              <a:rPr lang="en-US"/>
              <a:t> </a:t>
            </a:r>
            <a:r>
              <a:rPr lang="en-US" sz="1600"/>
              <a:t>2 of 3 </a:t>
            </a:r>
            <a:r>
              <a:rPr lang="en-US" sz="1600">
                <a:sym typeface="Webdings" pitchFamily="18" charset="2"/>
              </a:rPr>
              <a:t></a:t>
            </a:r>
            <a:endParaRPr lang="en-US">
              <a:sym typeface="Webdings" pitchFamily="18" charset="2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correct</a:t>
            </a:r>
            <a:r>
              <a:rPr lang="es-ES" dirty="0"/>
              <a:t> </a:t>
            </a:r>
            <a:r>
              <a:rPr lang="es-ES" dirty="0" err="1"/>
              <a:t>forms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.</a:t>
            </a:r>
          </a:p>
          <a:p>
            <a:pPr>
              <a:buFont typeface="Wingdings" pitchFamily="2" charset="2"/>
              <a:buNone/>
            </a:pPr>
            <a:endParaRPr lang="es-ES" sz="1000" dirty="0"/>
          </a:p>
          <a:p>
            <a:pPr>
              <a:buFont typeface="Wingdings" pitchFamily="2" charset="2"/>
              <a:buNone/>
            </a:pPr>
            <a:r>
              <a:rPr lang="es-ES" b="1" dirty="0"/>
              <a:t>    seguir (e</a:t>
            </a:r>
            <a:r>
              <a:rPr lang="en-US" b="1" dirty="0"/>
              <a:t>:</a:t>
            </a:r>
            <a:r>
              <a:rPr lang="en-US" b="1" dirty="0" err="1"/>
              <a:t>i</a:t>
            </a:r>
            <a:r>
              <a:rPr lang="en-US" b="1" dirty="0"/>
              <a:t>)</a:t>
            </a:r>
          </a:p>
          <a:p>
            <a:pPr>
              <a:buFont typeface="Wingdings" pitchFamily="2" charset="2"/>
              <a:buNone/>
            </a:pPr>
            <a:endParaRPr lang="en-US" sz="1000" b="1" dirty="0"/>
          </a:p>
          <a:p>
            <a:pPr>
              <a:buFont typeface="Wingdings" pitchFamily="2" charset="2"/>
              <a:buNone/>
            </a:pPr>
            <a:r>
              <a:rPr lang="en-US" dirty="0"/>
              <a:t>1. </a:t>
            </a:r>
            <a:r>
              <a:rPr lang="en-US" dirty="0" err="1"/>
              <a:t>Yo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2. </a:t>
            </a:r>
            <a:r>
              <a:rPr lang="en-US" dirty="0" err="1"/>
              <a:t>Nosotros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3. </a:t>
            </a:r>
            <a:r>
              <a:rPr lang="en-US" dirty="0" err="1"/>
              <a:t>Tú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4. Los </a:t>
            </a:r>
            <a:r>
              <a:rPr lang="en-US" dirty="0" err="1"/>
              <a:t>chicos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5. </a:t>
            </a:r>
            <a:r>
              <a:rPr lang="en-US" dirty="0" err="1"/>
              <a:t>Usted</a:t>
            </a:r>
            <a:r>
              <a:rPr lang="en-US" dirty="0"/>
              <a:t>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6. Anita ____.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				        </a:t>
            </a:r>
            <a:r>
              <a:rPr lang="en-US" sz="1600" dirty="0">
                <a:sym typeface="Webdings" pitchFamily="18" charset="2"/>
              </a:rPr>
              <a:t></a:t>
            </a:r>
            <a:r>
              <a:rPr lang="en-US" sz="1600" dirty="0"/>
              <a:t>3 of 3</a:t>
            </a:r>
            <a:endParaRPr lang="en-US" dirty="0">
              <a:sym typeface="Webdings" pitchFamily="18" charset="2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725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346</Words>
  <Application>Microsoft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Symbol</vt:lpstr>
      <vt:lpstr>Arial Unicode MS</vt:lpstr>
      <vt:lpstr>Webdings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VMI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Stem-changing verbs: ei</dc:title>
  <dc:creator>Arnaud Prevot</dc:creator>
  <cp:lastModifiedBy>aprevot</cp:lastModifiedBy>
  <cp:revision>18</cp:revision>
  <dcterms:created xsi:type="dcterms:W3CDTF">2004-04-15T09:14:14Z</dcterms:created>
  <dcterms:modified xsi:type="dcterms:W3CDTF">2009-03-24T14:30:26Z</dcterms:modified>
</cp:coreProperties>
</file>